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1" r:id="rId3"/>
    <p:sldId id="272" r:id="rId4"/>
    <p:sldId id="268" r:id="rId5"/>
    <p:sldId id="274" r:id="rId6"/>
    <p:sldId id="275" r:id="rId7"/>
    <p:sldId id="276" r:id="rId8"/>
    <p:sldId id="257" r:id="rId9"/>
    <p:sldId id="267" r:id="rId10"/>
    <p:sldId id="266" r:id="rId11"/>
    <p:sldId id="258" r:id="rId12"/>
    <p:sldId id="259" r:id="rId13"/>
    <p:sldId id="260" r:id="rId14"/>
    <p:sldId id="261" r:id="rId15"/>
    <p:sldId id="270" r:id="rId16"/>
    <p:sldId id="262" r:id="rId17"/>
    <p:sldId id="263" r:id="rId18"/>
    <p:sldId id="264" r:id="rId19"/>
    <p:sldId id="273" r:id="rId2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12E421-49C5-4E25-9055-2CC672F3E9EB}" type="doc">
      <dgm:prSet loTypeId="urn:microsoft.com/office/officeart/2005/8/layout/cycle8" loCatId="cycle" qsTypeId="urn:microsoft.com/office/officeart/2005/8/quickstyle/simple1" qsCatId="simple" csTypeId="urn:microsoft.com/office/officeart/2005/8/colors/accent1_2" csCatId="accent1" phldr="1"/>
      <dgm:spPr/>
    </dgm:pt>
    <dgm:pt modelId="{77D37768-5B96-490D-8964-5A1EE99A8849}">
      <dgm:prSet phldrT="[Text]"/>
      <dgm:spPr/>
      <dgm:t>
        <a:bodyPr/>
        <a:lstStyle/>
        <a:p>
          <a:r>
            <a:rPr lang="de-DE" dirty="0" smtClean="0"/>
            <a:t>Realitätskontrolle</a:t>
          </a:r>
          <a:endParaRPr lang="de-DE" dirty="0"/>
        </a:p>
      </dgm:t>
    </dgm:pt>
    <dgm:pt modelId="{F7DE9CEE-1D65-45E4-B765-A80B60C05E89}" type="parTrans" cxnId="{9FEAF898-62C1-4165-81B4-3C5B0EE3FCAA}">
      <dgm:prSet/>
      <dgm:spPr/>
    </dgm:pt>
    <dgm:pt modelId="{8BE26B62-25B1-488A-AAA9-26DC5A37657C}" type="sibTrans" cxnId="{9FEAF898-62C1-4165-81B4-3C5B0EE3FCAA}">
      <dgm:prSet/>
      <dgm:spPr/>
    </dgm:pt>
    <dgm:pt modelId="{F4ECDE90-B54C-422B-8569-42F293535E16}">
      <dgm:prSet phldrT="[Text]"/>
      <dgm:spPr/>
      <dgm:t>
        <a:bodyPr/>
        <a:lstStyle/>
        <a:p>
          <a:r>
            <a:rPr lang="de-DE" dirty="0" smtClean="0"/>
            <a:t>Grad der Betroffenheit der Persönlichkeit</a:t>
          </a:r>
          <a:endParaRPr lang="de-DE" dirty="0"/>
        </a:p>
      </dgm:t>
    </dgm:pt>
    <dgm:pt modelId="{66EBB8B4-0722-4AB3-B074-6432737D1593}" type="parTrans" cxnId="{729922C3-E83D-48DD-B7AB-9531C3D02D63}">
      <dgm:prSet/>
      <dgm:spPr/>
    </dgm:pt>
    <dgm:pt modelId="{DDB113F1-45A4-4FA8-A9DA-9C18AB98A8EE}" type="sibTrans" cxnId="{729922C3-E83D-48DD-B7AB-9531C3D02D63}">
      <dgm:prSet/>
      <dgm:spPr/>
    </dgm:pt>
    <dgm:pt modelId="{4D867A61-7496-4A9C-9319-C8F0176EDE77}">
      <dgm:prSet phldrT="[Text]"/>
      <dgm:spPr/>
      <dgm:t>
        <a:bodyPr/>
        <a:lstStyle/>
        <a:p>
          <a:r>
            <a:rPr lang="de-DE" dirty="0" smtClean="0"/>
            <a:t>Bewusstsein über Symptomatik</a:t>
          </a:r>
          <a:endParaRPr lang="de-DE" dirty="0"/>
        </a:p>
      </dgm:t>
    </dgm:pt>
    <dgm:pt modelId="{05416060-A88C-4A8F-9701-BC4C6C14E3E0}" type="parTrans" cxnId="{DA73987B-4D68-4070-A9AF-D0D1448AB73D}">
      <dgm:prSet/>
      <dgm:spPr/>
    </dgm:pt>
    <dgm:pt modelId="{67295FFA-622A-4D43-AA29-23A8E9A9E762}" type="sibTrans" cxnId="{DA73987B-4D68-4070-A9AF-D0D1448AB73D}">
      <dgm:prSet/>
      <dgm:spPr/>
    </dgm:pt>
    <dgm:pt modelId="{DA80F2B5-921E-4B58-AB09-C7C237552958}" type="pres">
      <dgm:prSet presAssocID="{4F12E421-49C5-4E25-9055-2CC672F3E9EB}" presName="compositeShape" presStyleCnt="0">
        <dgm:presLayoutVars>
          <dgm:chMax val="7"/>
          <dgm:dir/>
          <dgm:resizeHandles val="exact"/>
        </dgm:presLayoutVars>
      </dgm:prSet>
      <dgm:spPr/>
    </dgm:pt>
    <dgm:pt modelId="{99551AA2-A9D2-45D7-B846-70228396F2C4}" type="pres">
      <dgm:prSet presAssocID="{4F12E421-49C5-4E25-9055-2CC672F3E9EB}" presName="wedge1" presStyleLbl="node1" presStyleIdx="0" presStyleCnt="3"/>
      <dgm:spPr/>
      <dgm:t>
        <a:bodyPr/>
        <a:lstStyle/>
        <a:p>
          <a:endParaRPr lang="de-DE"/>
        </a:p>
      </dgm:t>
    </dgm:pt>
    <dgm:pt modelId="{D7460EB9-93FB-4F57-B19D-55B66E6F9D7B}" type="pres">
      <dgm:prSet presAssocID="{4F12E421-49C5-4E25-9055-2CC672F3E9EB}" presName="dummy1a" presStyleCnt="0"/>
      <dgm:spPr/>
    </dgm:pt>
    <dgm:pt modelId="{2697364E-53FD-44BD-BEF5-E1DE28FE3720}" type="pres">
      <dgm:prSet presAssocID="{4F12E421-49C5-4E25-9055-2CC672F3E9EB}" presName="dummy1b" presStyleCnt="0"/>
      <dgm:spPr/>
    </dgm:pt>
    <dgm:pt modelId="{AE9DF4EF-A696-4CAC-BA70-92E67A006B82}" type="pres">
      <dgm:prSet presAssocID="{4F12E421-49C5-4E25-9055-2CC672F3E9EB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AEDB9FA-19C2-45E9-97D1-87421E87A56B}" type="pres">
      <dgm:prSet presAssocID="{4F12E421-49C5-4E25-9055-2CC672F3E9EB}" presName="wedge2" presStyleLbl="node1" presStyleIdx="1" presStyleCnt="3"/>
      <dgm:spPr/>
      <dgm:t>
        <a:bodyPr/>
        <a:lstStyle/>
        <a:p>
          <a:endParaRPr lang="de-DE"/>
        </a:p>
      </dgm:t>
    </dgm:pt>
    <dgm:pt modelId="{AA967F76-11A1-445F-966E-0C1E6700C138}" type="pres">
      <dgm:prSet presAssocID="{4F12E421-49C5-4E25-9055-2CC672F3E9EB}" presName="dummy2a" presStyleCnt="0"/>
      <dgm:spPr/>
    </dgm:pt>
    <dgm:pt modelId="{F0565932-0F1A-43B6-BD32-A845AFCBF7D9}" type="pres">
      <dgm:prSet presAssocID="{4F12E421-49C5-4E25-9055-2CC672F3E9EB}" presName="dummy2b" presStyleCnt="0"/>
      <dgm:spPr/>
    </dgm:pt>
    <dgm:pt modelId="{5069F0D6-4D76-4A85-A6EE-C04B0C6A7D19}" type="pres">
      <dgm:prSet presAssocID="{4F12E421-49C5-4E25-9055-2CC672F3E9EB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C953665-4793-48B7-A232-C914AA2E9205}" type="pres">
      <dgm:prSet presAssocID="{4F12E421-49C5-4E25-9055-2CC672F3E9EB}" presName="wedge3" presStyleLbl="node1" presStyleIdx="2" presStyleCnt="3"/>
      <dgm:spPr/>
      <dgm:t>
        <a:bodyPr/>
        <a:lstStyle/>
        <a:p>
          <a:endParaRPr lang="de-DE"/>
        </a:p>
      </dgm:t>
    </dgm:pt>
    <dgm:pt modelId="{C413B027-4C1F-4E45-8CBA-A3E1B50D1E37}" type="pres">
      <dgm:prSet presAssocID="{4F12E421-49C5-4E25-9055-2CC672F3E9EB}" presName="dummy3a" presStyleCnt="0"/>
      <dgm:spPr/>
    </dgm:pt>
    <dgm:pt modelId="{E13105C4-F78E-4141-99F6-CFA8926E55C5}" type="pres">
      <dgm:prSet presAssocID="{4F12E421-49C5-4E25-9055-2CC672F3E9EB}" presName="dummy3b" presStyleCnt="0"/>
      <dgm:spPr/>
    </dgm:pt>
    <dgm:pt modelId="{6949639C-07B6-4CDC-AE49-E9E308522187}" type="pres">
      <dgm:prSet presAssocID="{4F12E421-49C5-4E25-9055-2CC672F3E9EB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3B206FA1-8D8E-4294-AE84-86B88995854F}" type="pres">
      <dgm:prSet presAssocID="{8BE26B62-25B1-488A-AAA9-26DC5A37657C}" presName="arrowWedge1" presStyleLbl="fgSibTrans2D1" presStyleIdx="0" presStyleCnt="3"/>
      <dgm:spPr/>
    </dgm:pt>
    <dgm:pt modelId="{0622B081-8E2A-4F05-8589-6BB04B841394}" type="pres">
      <dgm:prSet presAssocID="{DDB113F1-45A4-4FA8-A9DA-9C18AB98A8EE}" presName="arrowWedge2" presStyleLbl="fgSibTrans2D1" presStyleIdx="1" presStyleCnt="3"/>
      <dgm:spPr/>
    </dgm:pt>
    <dgm:pt modelId="{DCD36CFA-525B-4B1F-AAB2-56D26D55E62C}" type="pres">
      <dgm:prSet presAssocID="{67295FFA-622A-4D43-AA29-23A8E9A9E762}" presName="arrowWedge3" presStyleLbl="fgSibTrans2D1" presStyleIdx="2" presStyleCnt="3"/>
      <dgm:spPr/>
    </dgm:pt>
  </dgm:ptLst>
  <dgm:cxnLst>
    <dgm:cxn modelId="{00975109-B761-4FC7-B1D6-A2CB2B99624E}" type="presOf" srcId="{4D867A61-7496-4A9C-9319-C8F0176EDE77}" destId="{6949639C-07B6-4CDC-AE49-E9E308522187}" srcOrd="1" destOrd="0" presId="urn:microsoft.com/office/officeart/2005/8/layout/cycle8"/>
    <dgm:cxn modelId="{DA73987B-4D68-4070-A9AF-D0D1448AB73D}" srcId="{4F12E421-49C5-4E25-9055-2CC672F3E9EB}" destId="{4D867A61-7496-4A9C-9319-C8F0176EDE77}" srcOrd="2" destOrd="0" parTransId="{05416060-A88C-4A8F-9701-BC4C6C14E3E0}" sibTransId="{67295FFA-622A-4D43-AA29-23A8E9A9E762}"/>
    <dgm:cxn modelId="{B153C8B2-EC5E-49B4-A6AB-121608C3AD3E}" type="presOf" srcId="{4F12E421-49C5-4E25-9055-2CC672F3E9EB}" destId="{DA80F2B5-921E-4B58-AB09-C7C237552958}" srcOrd="0" destOrd="0" presId="urn:microsoft.com/office/officeart/2005/8/layout/cycle8"/>
    <dgm:cxn modelId="{EB27C255-DC65-44E7-8C0A-65ED266BA568}" type="presOf" srcId="{F4ECDE90-B54C-422B-8569-42F293535E16}" destId="{5069F0D6-4D76-4A85-A6EE-C04B0C6A7D19}" srcOrd="1" destOrd="0" presId="urn:microsoft.com/office/officeart/2005/8/layout/cycle8"/>
    <dgm:cxn modelId="{9914CEF9-B670-46F3-8527-9B8E084D734A}" type="presOf" srcId="{F4ECDE90-B54C-422B-8569-42F293535E16}" destId="{9AEDB9FA-19C2-45E9-97D1-87421E87A56B}" srcOrd="0" destOrd="0" presId="urn:microsoft.com/office/officeart/2005/8/layout/cycle8"/>
    <dgm:cxn modelId="{9FEAF898-62C1-4165-81B4-3C5B0EE3FCAA}" srcId="{4F12E421-49C5-4E25-9055-2CC672F3E9EB}" destId="{77D37768-5B96-490D-8964-5A1EE99A8849}" srcOrd="0" destOrd="0" parTransId="{F7DE9CEE-1D65-45E4-B765-A80B60C05E89}" sibTransId="{8BE26B62-25B1-488A-AAA9-26DC5A37657C}"/>
    <dgm:cxn modelId="{05B15151-92AA-4A01-BAEE-10888F3B7BF7}" type="presOf" srcId="{77D37768-5B96-490D-8964-5A1EE99A8849}" destId="{99551AA2-A9D2-45D7-B846-70228396F2C4}" srcOrd="0" destOrd="0" presId="urn:microsoft.com/office/officeart/2005/8/layout/cycle8"/>
    <dgm:cxn modelId="{75D79DD8-12A3-4F6A-915B-43FB7C6266D4}" type="presOf" srcId="{4D867A61-7496-4A9C-9319-C8F0176EDE77}" destId="{9C953665-4793-48B7-A232-C914AA2E9205}" srcOrd="0" destOrd="0" presId="urn:microsoft.com/office/officeart/2005/8/layout/cycle8"/>
    <dgm:cxn modelId="{729922C3-E83D-48DD-B7AB-9531C3D02D63}" srcId="{4F12E421-49C5-4E25-9055-2CC672F3E9EB}" destId="{F4ECDE90-B54C-422B-8569-42F293535E16}" srcOrd="1" destOrd="0" parTransId="{66EBB8B4-0722-4AB3-B074-6432737D1593}" sibTransId="{DDB113F1-45A4-4FA8-A9DA-9C18AB98A8EE}"/>
    <dgm:cxn modelId="{4CB04249-F0AA-42CE-89A8-2957DCE9D1BE}" type="presOf" srcId="{77D37768-5B96-490D-8964-5A1EE99A8849}" destId="{AE9DF4EF-A696-4CAC-BA70-92E67A006B82}" srcOrd="1" destOrd="0" presId="urn:microsoft.com/office/officeart/2005/8/layout/cycle8"/>
    <dgm:cxn modelId="{106B68F7-D563-4A8F-8238-CC5313BE68D0}" type="presParOf" srcId="{DA80F2B5-921E-4B58-AB09-C7C237552958}" destId="{99551AA2-A9D2-45D7-B846-70228396F2C4}" srcOrd="0" destOrd="0" presId="urn:microsoft.com/office/officeart/2005/8/layout/cycle8"/>
    <dgm:cxn modelId="{A71A9BC0-38EE-441C-9089-709BC19FA5B2}" type="presParOf" srcId="{DA80F2B5-921E-4B58-AB09-C7C237552958}" destId="{D7460EB9-93FB-4F57-B19D-55B66E6F9D7B}" srcOrd="1" destOrd="0" presId="urn:microsoft.com/office/officeart/2005/8/layout/cycle8"/>
    <dgm:cxn modelId="{E9747C91-94B3-4559-AD17-DD08DAF124A2}" type="presParOf" srcId="{DA80F2B5-921E-4B58-AB09-C7C237552958}" destId="{2697364E-53FD-44BD-BEF5-E1DE28FE3720}" srcOrd="2" destOrd="0" presId="urn:microsoft.com/office/officeart/2005/8/layout/cycle8"/>
    <dgm:cxn modelId="{26E4FC9D-3B53-465F-A4F4-1361917C78E8}" type="presParOf" srcId="{DA80F2B5-921E-4B58-AB09-C7C237552958}" destId="{AE9DF4EF-A696-4CAC-BA70-92E67A006B82}" srcOrd="3" destOrd="0" presId="urn:microsoft.com/office/officeart/2005/8/layout/cycle8"/>
    <dgm:cxn modelId="{E64FEC0F-92F2-4701-BC00-8AB9FA9950C9}" type="presParOf" srcId="{DA80F2B5-921E-4B58-AB09-C7C237552958}" destId="{9AEDB9FA-19C2-45E9-97D1-87421E87A56B}" srcOrd="4" destOrd="0" presId="urn:microsoft.com/office/officeart/2005/8/layout/cycle8"/>
    <dgm:cxn modelId="{F0042860-1EA0-4266-9481-4DF9B08B068A}" type="presParOf" srcId="{DA80F2B5-921E-4B58-AB09-C7C237552958}" destId="{AA967F76-11A1-445F-966E-0C1E6700C138}" srcOrd="5" destOrd="0" presId="urn:microsoft.com/office/officeart/2005/8/layout/cycle8"/>
    <dgm:cxn modelId="{4CACC5CB-9DD0-4C19-AF89-703733F10E9A}" type="presParOf" srcId="{DA80F2B5-921E-4B58-AB09-C7C237552958}" destId="{F0565932-0F1A-43B6-BD32-A845AFCBF7D9}" srcOrd="6" destOrd="0" presId="urn:microsoft.com/office/officeart/2005/8/layout/cycle8"/>
    <dgm:cxn modelId="{1AF1388A-DC6C-4989-B49E-98102369AC25}" type="presParOf" srcId="{DA80F2B5-921E-4B58-AB09-C7C237552958}" destId="{5069F0D6-4D76-4A85-A6EE-C04B0C6A7D19}" srcOrd="7" destOrd="0" presId="urn:microsoft.com/office/officeart/2005/8/layout/cycle8"/>
    <dgm:cxn modelId="{5B6D5834-BD3E-4D8D-ACB1-232315182361}" type="presParOf" srcId="{DA80F2B5-921E-4B58-AB09-C7C237552958}" destId="{9C953665-4793-48B7-A232-C914AA2E9205}" srcOrd="8" destOrd="0" presId="urn:microsoft.com/office/officeart/2005/8/layout/cycle8"/>
    <dgm:cxn modelId="{332A4F9E-5F2C-4837-B26E-01DD69FD324A}" type="presParOf" srcId="{DA80F2B5-921E-4B58-AB09-C7C237552958}" destId="{C413B027-4C1F-4E45-8CBA-A3E1B50D1E37}" srcOrd="9" destOrd="0" presId="urn:microsoft.com/office/officeart/2005/8/layout/cycle8"/>
    <dgm:cxn modelId="{105B1A0E-CA13-41C3-8981-A3E981C1057C}" type="presParOf" srcId="{DA80F2B5-921E-4B58-AB09-C7C237552958}" destId="{E13105C4-F78E-4141-99F6-CFA8926E55C5}" srcOrd="10" destOrd="0" presId="urn:microsoft.com/office/officeart/2005/8/layout/cycle8"/>
    <dgm:cxn modelId="{95B07E28-FFF9-4C4C-92A2-A8C524426BB7}" type="presParOf" srcId="{DA80F2B5-921E-4B58-AB09-C7C237552958}" destId="{6949639C-07B6-4CDC-AE49-E9E308522187}" srcOrd="11" destOrd="0" presId="urn:microsoft.com/office/officeart/2005/8/layout/cycle8"/>
    <dgm:cxn modelId="{B68FF519-DA97-4D36-A8EA-2ED967D6A0EC}" type="presParOf" srcId="{DA80F2B5-921E-4B58-AB09-C7C237552958}" destId="{3B206FA1-8D8E-4294-AE84-86B88995854F}" srcOrd="12" destOrd="0" presId="urn:microsoft.com/office/officeart/2005/8/layout/cycle8"/>
    <dgm:cxn modelId="{7DBB4D3E-7602-4AC3-92F9-5558F97EABCB}" type="presParOf" srcId="{DA80F2B5-921E-4B58-AB09-C7C237552958}" destId="{0622B081-8E2A-4F05-8589-6BB04B841394}" srcOrd="13" destOrd="0" presId="urn:microsoft.com/office/officeart/2005/8/layout/cycle8"/>
    <dgm:cxn modelId="{67C51FED-8A29-4060-8CBC-54327BA85C75}" type="presParOf" srcId="{DA80F2B5-921E-4B58-AB09-C7C237552958}" destId="{DCD36CFA-525B-4B1F-AAB2-56D26D55E62C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9551AA2-A9D2-45D7-B846-70228396F2C4}">
      <dsp:nvSpPr>
        <dsp:cNvPr id="0" name=""/>
        <dsp:cNvSpPr/>
      </dsp:nvSpPr>
      <dsp:spPr>
        <a:xfrm>
          <a:off x="2347173" y="285313"/>
          <a:ext cx="3687127" cy="3687127"/>
        </a:xfrm>
        <a:prstGeom prst="pie">
          <a:avLst>
            <a:gd name="adj1" fmla="val 16200000"/>
            <a:gd name="adj2" fmla="val 18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Realitätskontrolle</a:t>
          </a:r>
          <a:endParaRPr lang="de-DE" sz="1300" kern="1200" dirty="0"/>
        </a:p>
      </dsp:txBody>
      <dsp:txXfrm>
        <a:off x="4290377" y="1066633"/>
        <a:ext cx="1316831" cy="1097359"/>
      </dsp:txXfrm>
    </dsp:sp>
    <dsp:sp modelId="{9AEDB9FA-19C2-45E9-97D1-87421E87A56B}">
      <dsp:nvSpPr>
        <dsp:cNvPr id="0" name=""/>
        <dsp:cNvSpPr/>
      </dsp:nvSpPr>
      <dsp:spPr>
        <a:xfrm>
          <a:off x="2271236" y="416996"/>
          <a:ext cx="3687127" cy="3687127"/>
        </a:xfrm>
        <a:prstGeom prst="pie">
          <a:avLst>
            <a:gd name="adj1" fmla="val 1800000"/>
            <a:gd name="adj2" fmla="val 90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Grad der Betroffenheit der Persönlichkeit</a:t>
          </a:r>
          <a:endParaRPr lang="de-DE" sz="1300" kern="1200" dirty="0"/>
        </a:p>
      </dsp:txBody>
      <dsp:txXfrm>
        <a:off x="3149123" y="2809239"/>
        <a:ext cx="1975246" cy="965676"/>
      </dsp:txXfrm>
    </dsp:sp>
    <dsp:sp modelId="{9C953665-4793-48B7-A232-C914AA2E9205}">
      <dsp:nvSpPr>
        <dsp:cNvPr id="0" name=""/>
        <dsp:cNvSpPr/>
      </dsp:nvSpPr>
      <dsp:spPr>
        <a:xfrm>
          <a:off x="2195299" y="285313"/>
          <a:ext cx="3687127" cy="3687127"/>
        </a:xfrm>
        <a:prstGeom prst="pie">
          <a:avLst>
            <a:gd name="adj1" fmla="val 90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" tIns="16510" rIns="16510" bIns="1651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300" kern="1200" dirty="0" smtClean="0"/>
            <a:t>Bewusstsein über Symptomatik</a:t>
          </a:r>
          <a:endParaRPr lang="de-DE" sz="1300" kern="1200" dirty="0"/>
        </a:p>
      </dsp:txBody>
      <dsp:txXfrm>
        <a:off x="2622391" y="1066633"/>
        <a:ext cx="1316831" cy="1097359"/>
      </dsp:txXfrm>
    </dsp:sp>
    <dsp:sp modelId="{3B206FA1-8D8E-4294-AE84-86B88995854F}">
      <dsp:nvSpPr>
        <dsp:cNvPr id="0" name=""/>
        <dsp:cNvSpPr/>
      </dsp:nvSpPr>
      <dsp:spPr>
        <a:xfrm>
          <a:off x="2119227" y="57062"/>
          <a:ext cx="4143628" cy="4143628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622B081-8E2A-4F05-8589-6BB04B841394}">
      <dsp:nvSpPr>
        <dsp:cNvPr id="0" name=""/>
        <dsp:cNvSpPr/>
      </dsp:nvSpPr>
      <dsp:spPr>
        <a:xfrm>
          <a:off x="2042985" y="188512"/>
          <a:ext cx="4143628" cy="4143628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D36CFA-525B-4B1F-AAB2-56D26D55E62C}">
      <dsp:nvSpPr>
        <dsp:cNvPr id="0" name=""/>
        <dsp:cNvSpPr/>
      </dsp:nvSpPr>
      <dsp:spPr>
        <a:xfrm>
          <a:off x="1966744" y="57062"/>
          <a:ext cx="4143628" cy="4143628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el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7" name="Untertitel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30" name="Datumsplatzhalt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19" name="Fußzeilenplatzhalt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27" name="Foliennummernplatzhalt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Inhaltsplatzhalt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ine Ecke des Rechtecks schneiden und abrunde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htwinkliges Dreiec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10" name="Freihand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ihand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ihand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ihand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elplatzhalt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0" name="Textplatzhalt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  <p:sp>
        <p:nvSpPr>
          <p:cNvPr id="10" name="Datumsplatzhalt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ACBF84F-93BF-4545-A65D-2D7921E64A40}" type="datetimeFigureOut">
              <a:rPr lang="de-DE" smtClean="0"/>
              <a:pPr/>
              <a:t>05.09.2013</a:t>
            </a:fld>
            <a:endParaRPr lang="de-DE"/>
          </a:p>
        </p:txBody>
      </p:sp>
      <p:sp>
        <p:nvSpPr>
          <p:cNvPr id="22" name="Fußzeilenplatzhalt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18" name="Foliennummernplatzhalt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758460B-0EC0-4CCB-BE61-1A7941CD8BF9}" type="slidenum">
              <a:rPr lang="de-DE" smtClean="0"/>
              <a:pPr/>
              <a:t>‹Nr.›</a:t>
            </a:fld>
            <a:endParaRPr lang="de-DE"/>
          </a:p>
        </p:txBody>
      </p:sp>
      <p:grpSp>
        <p:nvGrpSpPr>
          <p:cNvPr id="2" name="Gruppieren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ihand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ihand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dissolve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Kleine psychiatrische Krankheitslehre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Ein </a:t>
            </a:r>
            <a:r>
              <a:rPr lang="de-DE" dirty="0" smtClean="0"/>
              <a:t>Überblick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Dr. med. Bernd Roggenwallner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Zuordnung gemäß ICD 10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DE" dirty="0" smtClean="0"/>
              <a:t>F0: organische Störungen                                            O</a:t>
            </a:r>
          </a:p>
          <a:p>
            <a:r>
              <a:rPr lang="de-DE" dirty="0" smtClean="0"/>
              <a:t>F1: Störungen durch psychotrope Substanzen           S</a:t>
            </a:r>
          </a:p>
          <a:p>
            <a:r>
              <a:rPr lang="de-DE" dirty="0" smtClean="0"/>
              <a:t>F2: Schizophrenie und Ähnliche                                 Ps</a:t>
            </a:r>
          </a:p>
          <a:p>
            <a:r>
              <a:rPr lang="de-DE" dirty="0" smtClean="0"/>
              <a:t>F3: Affektive Störungen                                                </a:t>
            </a:r>
            <a:r>
              <a:rPr lang="de-DE" dirty="0" err="1" smtClean="0"/>
              <a:t>N,Ps,Pe</a:t>
            </a:r>
            <a:endParaRPr lang="de-DE" dirty="0" smtClean="0"/>
          </a:p>
          <a:p>
            <a:r>
              <a:rPr lang="de-DE" dirty="0" smtClean="0"/>
              <a:t>F4:Neurot.,Belastungs, </a:t>
            </a:r>
            <a:r>
              <a:rPr lang="de-DE" dirty="0" err="1" smtClean="0"/>
              <a:t>somatoforme</a:t>
            </a:r>
            <a:r>
              <a:rPr lang="de-DE" dirty="0" smtClean="0"/>
              <a:t> Störungen      N</a:t>
            </a:r>
          </a:p>
          <a:p>
            <a:r>
              <a:rPr lang="de-DE" dirty="0" smtClean="0"/>
              <a:t>F5: Verhaltensauffälligkeiten m </a:t>
            </a:r>
            <a:r>
              <a:rPr lang="de-DE" dirty="0" err="1" smtClean="0"/>
              <a:t>körperl</a:t>
            </a:r>
            <a:r>
              <a:rPr lang="de-DE" dirty="0" smtClean="0"/>
              <a:t>. Störungen N, </a:t>
            </a:r>
            <a:r>
              <a:rPr lang="de-DE" dirty="0" err="1" smtClean="0"/>
              <a:t>Pe</a:t>
            </a:r>
            <a:endParaRPr lang="de-DE" dirty="0" smtClean="0"/>
          </a:p>
          <a:p>
            <a:r>
              <a:rPr lang="de-DE" dirty="0" smtClean="0"/>
              <a:t>F6: Persönlichkeits-,Verhaltensstörungen                 </a:t>
            </a:r>
            <a:r>
              <a:rPr lang="de-DE" dirty="0" err="1" smtClean="0"/>
              <a:t>Pe</a:t>
            </a:r>
            <a:endParaRPr lang="de-DE" dirty="0" smtClean="0"/>
          </a:p>
          <a:p>
            <a:r>
              <a:rPr lang="de-DE" dirty="0" smtClean="0"/>
              <a:t>F7: Intelligenzminderung</a:t>
            </a:r>
          </a:p>
          <a:p>
            <a:r>
              <a:rPr lang="de-DE" dirty="0" smtClean="0"/>
              <a:t>F8: Entwicklungsstörungen                                         KJP</a:t>
            </a:r>
          </a:p>
          <a:p>
            <a:r>
              <a:rPr lang="de-DE" dirty="0" smtClean="0"/>
              <a:t>F9: Kinder-und Jugendpsychiatrie                              KJP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Diagnosesysteme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ICD 10</a:t>
            </a:r>
          </a:p>
          <a:p>
            <a:r>
              <a:rPr lang="de-DE" dirty="0" smtClean="0"/>
              <a:t>DSM IV</a:t>
            </a:r>
          </a:p>
          <a:p>
            <a:endParaRPr lang="de-DE" dirty="0" smtClean="0"/>
          </a:p>
          <a:p>
            <a:r>
              <a:rPr lang="de-DE" dirty="0" smtClean="0"/>
              <a:t>DSM V: mehr dimensionale, weniger kategoriale Einteilung</a:t>
            </a:r>
          </a:p>
          <a:p>
            <a:endParaRPr lang="de-DE" dirty="0" smtClean="0"/>
          </a:p>
          <a:p>
            <a:r>
              <a:rPr lang="de-DE" dirty="0" smtClean="0"/>
              <a:t>ICD 11?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Psychose 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Schizophren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 paranoides Erleben, </a:t>
            </a:r>
            <a:r>
              <a:rPr lang="de-DE" dirty="0" err="1" smtClean="0"/>
              <a:t>evt</a:t>
            </a:r>
            <a:r>
              <a:rPr lang="de-DE" dirty="0" smtClean="0"/>
              <a:t> Halluzinationen im     Vordergrund.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-meist schubförmiger Verlauf, 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-öfter Übergang in chronisches Stadium 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Psychose II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Affektiv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-manisches oder depressives Bild im Vordergrund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-paranoides Erleben eher im Hintergrund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-fast immer schubförmiger Verlauf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-zwischen den Schüben meist keine Beeinträchtigung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Persönlichkeitsstörung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Primär chronischer Verlauf</a:t>
            </a:r>
          </a:p>
          <a:p>
            <a:r>
              <a:rPr lang="de-DE" dirty="0" smtClean="0"/>
              <a:t>Früher Beginn!!!</a:t>
            </a:r>
          </a:p>
          <a:p>
            <a:r>
              <a:rPr lang="de-DE" dirty="0" smtClean="0"/>
              <a:t>Andauernd abweichendes Muster aus Gedanken, Gefühlen und Verhalten</a:t>
            </a:r>
          </a:p>
          <a:p>
            <a:r>
              <a:rPr lang="de-DE" dirty="0" smtClean="0"/>
              <a:t>Von den Beschwerden und dem Schweregrad nach </a:t>
            </a:r>
            <a:r>
              <a:rPr lang="de-DE" b="1" dirty="0" smtClean="0"/>
              <a:t>uneinheitlich</a:t>
            </a:r>
            <a:endParaRPr lang="de-DE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Clustereinteilung nach DSM IV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Cluster A: sonderbar, exzentrisch</a:t>
            </a:r>
          </a:p>
          <a:p>
            <a:pPr>
              <a:buNone/>
            </a:pPr>
            <a:r>
              <a:rPr lang="de-DE" dirty="0" smtClean="0"/>
              <a:t>    Paranoid, schizoid, </a:t>
            </a:r>
            <a:r>
              <a:rPr lang="de-DE" dirty="0" err="1" smtClean="0"/>
              <a:t>schizotypisch</a:t>
            </a:r>
            <a:endParaRPr lang="de-DE" dirty="0" smtClean="0"/>
          </a:p>
          <a:p>
            <a:pPr>
              <a:buNone/>
            </a:pPr>
            <a:r>
              <a:rPr lang="de-DE" dirty="0" smtClean="0"/>
              <a:t>    </a:t>
            </a:r>
          </a:p>
          <a:p>
            <a:pPr>
              <a:buNone/>
            </a:pPr>
            <a:r>
              <a:rPr lang="de-DE" dirty="0" smtClean="0"/>
              <a:t>    Cluster B: dramatisch, emotional</a:t>
            </a:r>
          </a:p>
          <a:p>
            <a:pPr>
              <a:buNone/>
            </a:pPr>
            <a:r>
              <a:rPr lang="de-DE" dirty="0" smtClean="0"/>
              <a:t>    emotional instabil, </a:t>
            </a:r>
            <a:r>
              <a:rPr lang="de-DE" dirty="0" err="1" smtClean="0"/>
              <a:t>histrionisch</a:t>
            </a:r>
            <a:r>
              <a:rPr lang="de-DE" dirty="0" smtClean="0"/>
              <a:t>, dissozial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    Cluster C: ängstlich, vermeidend</a:t>
            </a:r>
          </a:p>
          <a:p>
            <a:pPr>
              <a:buNone/>
            </a:pPr>
            <a:r>
              <a:rPr lang="de-DE" dirty="0" smtClean="0"/>
              <a:t>    ängstliche, abhängige, </a:t>
            </a:r>
            <a:r>
              <a:rPr lang="de-DE" dirty="0" err="1" smtClean="0"/>
              <a:t>anankastisch</a:t>
            </a:r>
            <a:r>
              <a:rPr lang="de-DE" dirty="0" smtClean="0"/>
              <a:t>, passiv aggressive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Neurose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de-DE" dirty="0" smtClean="0"/>
              <a:t>Begriff nicht mehr gebräuchlich</a:t>
            </a:r>
          </a:p>
          <a:p>
            <a:r>
              <a:rPr lang="de-DE" dirty="0" smtClean="0"/>
              <a:t>Eher später Beginn (Erwachsenenalter)</a:t>
            </a:r>
          </a:p>
          <a:p>
            <a:r>
              <a:rPr lang="de-DE" dirty="0" smtClean="0"/>
              <a:t>Jeweils bestimmte Beschwerden, die in der Regel einen abgegrenzten Teil des persönlichen Erlebens betreffen</a:t>
            </a:r>
          </a:p>
          <a:p>
            <a:r>
              <a:rPr lang="de-DE" dirty="0" smtClean="0"/>
              <a:t>Z.B. Zwangsstörung, Angststörung, Panikstörung 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Hirnorganische Störungen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de-DE" dirty="0" smtClean="0"/>
              <a:t>Ursache in organischer Störung des Gehirns durch Unfall, Epilepsie, Hirnentzündung oder Anderes</a:t>
            </a:r>
          </a:p>
          <a:p>
            <a:r>
              <a:rPr lang="de-DE" dirty="0" smtClean="0"/>
              <a:t>Bild vielgestaltig von Störung der Orientierung, Gedächtnisses bis hin zu schizophrenieähnlichen Bildern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Sucht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Stoffgebunden oder nicht stoffgebunden</a:t>
            </a:r>
          </a:p>
          <a:p>
            <a:r>
              <a:rPr lang="de-DE" dirty="0" smtClean="0"/>
              <a:t>Alkohol, Drogen, Medikamente, heute nicht selten „</a:t>
            </a:r>
            <a:r>
              <a:rPr lang="de-DE" dirty="0" err="1" smtClean="0"/>
              <a:t>Polytoxikomanie</a:t>
            </a:r>
            <a:r>
              <a:rPr lang="de-DE" dirty="0" smtClean="0"/>
              <a:t>“</a:t>
            </a:r>
          </a:p>
          <a:p>
            <a:r>
              <a:rPr lang="de-DE" dirty="0" smtClean="0"/>
              <a:t>Privilegierung bei</a:t>
            </a:r>
          </a:p>
          <a:p>
            <a:pPr>
              <a:buNone/>
            </a:pPr>
            <a:r>
              <a:rPr lang="de-DE" dirty="0" smtClean="0"/>
              <a:t>    -zu erwartenden schwersten Entzugserscheinungen</a:t>
            </a:r>
          </a:p>
          <a:p>
            <a:pPr>
              <a:buNone/>
            </a:pPr>
            <a:r>
              <a:rPr lang="de-DE" dirty="0" smtClean="0"/>
              <a:t>    -Tat unter </a:t>
            </a:r>
            <a:r>
              <a:rPr lang="de-DE" dirty="0" err="1" smtClean="0"/>
              <a:t>Einfluß</a:t>
            </a:r>
            <a:r>
              <a:rPr lang="de-DE" dirty="0" smtClean="0"/>
              <a:t> schwerer Intoxikation begangen</a:t>
            </a:r>
          </a:p>
          <a:p>
            <a:pPr>
              <a:buNone/>
            </a:pPr>
            <a:r>
              <a:rPr lang="de-DE" dirty="0" smtClean="0"/>
              <a:t>    -bei Vorhandensein durch die Sucht eingetretener schwerster Persönlichkeitsveränderungen </a:t>
            </a:r>
            <a:endParaRPr lang="de-DE" dirty="0"/>
          </a:p>
        </p:txBody>
      </p:sp>
    </p:spTree>
  </p:cSld>
  <p:clrMapOvr>
    <a:masterClrMapping/>
  </p:clrMapOvr>
  <p:transition>
    <p:dissolve/>
    <p:sndAc>
      <p:stSnd>
        <p:snd r:embed="rId2" name="breez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Depressives </a:t>
            </a:r>
            <a:r>
              <a:rPr lang="de-DE" smtClean="0"/>
              <a:t>Syndrom-eigene Diagnose?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de-DE" dirty="0" smtClean="0"/>
              <a:t>Schizophrenie                                                            Sucht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Persönlichkeitsstörung                       organischer Störung  </a:t>
            </a:r>
            <a:endParaRPr lang="de-DE" dirty="0"/>
          </a:p>
        </p:txBody>
      </p:sp>
      <p:sp>
        <p:nvSpPr>
          <p:cNvPr id="4" name="Ellipse 3"/>
          <p:cNvSpPr/>
          <p:nvPr/>
        </p:nvSpPr>
        <p:spPr>
          <a:xfrm>
            <a:off x="3275856" y="3212976"/>
            <a:ext cx="2376264" cy="19442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None/>
            </a:pPr>
            <a:r>
              <a:rPr lang="de-DE" dirty="0" smtClean="0"/>
              <a:t>„Depression“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Diagnosen unterliegen zeitlichem Wandel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Definition der Panikstörung (F41.0)</a:t>
            </a:r>
          </a:p>
          <a:p>
            <a:endParaRPr lang="de-DE" dirty="0" smtClean="0"/>
          </a:p>
          <a:p>
            <a:r>
              <a:rPr lang="de-DE" dirty="0" smtClean="0"/>
              <a:t>Definition der Schizophrenie gegenüber der „</a:t>
            </a:r>
            <a:r>
              <a:rPr lang="de-DE" dirty="0" err="1" smtClean="0"/>
              <a:t>Dementia</a:t>
            </a:r>
            <a:r>
              <a:rPr lang="de-DE" dirty="0" smtClean="0"/>
              <a:t> </a:t>
            </a:r>
            <a:r>
              <a:rPr lang="de-DE" dirty="0" err="1" smtClean="0"/>
              <a:t>praecox</a:t>
            </a:r>
            <a:r>
              <a:rPr lang="de-DE" dirty="0" smtClean="0"/>
              <a:t>“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23528" y="764704"/>
            <a:ext cx="8439472" cy="1082384"/>
          </a:xfrm>
        </p:spPr>
        <p:txBody>
          <a:bodyPr>
            <a:normAutofit fontScale="90000"/>
          </a:bodyPr>
          <a:lstStyle/>
          <a:p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r>
              <a:rPr lang="de-DE" dirty="0" smtClean="0"/>
              <a:t/>
            </a:r>
            <a:br>
              <a:rPr lang="de-DE" dirty="0" smtClean="0"/>
            </a:br>
            <a:endParaRPr lang="de-DE" dirty="0"/>
          </a:p>
        </p:txBody>
      </p:sp>
      <p:sp>
        <p:nvSpPr>
          <p:cNvPr id="3" name="Rechteck 2"/>
          <p:cNvSpPr/>
          <p:nvPr/>
        </p:nvSpPr>
        <p:spPr>
          <a:xfrm>
            <a:off x="2267744" y="980729"/>
            <a:ext cx="459025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e-DE" sz="3200" dirty="0" smtClean="0"/>
              <a:t>Diagnosen sind Abbild der Wirklichkeit, nicht die Wirklichkeit selbst.</a:t>
            </a:r>
          </a:p>
          <a:p>
            <a:r>
              <a:rPr lang="de-DE" sz="3200" dirty="0" smtClean="0"/>
              <a:t>Böse Zungen behaupten, es seien Wirklichkeitskonstruktionen. </a:t>
            </a:r>
            <a:endParaRPr lang="de-DE" sz="3200" dirty="0"/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Von der Krankheit zur Störung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Behandlung der Depression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70% durch Allgemeinmediziner</a:t>
            </a:r>
          </a:p>
          <a:p>
            <a:r>
              <a:rPr lang="de-DE" dirty="0" smtClean="0"/>
              <a:t>22% durch Nervenärzte</a:t>
            </a:r>
          </a:p>
          <a:p>
            <a:r>
              <a:rPr lang="de-DE" dirty="0" smtClean="0"/>
              <a:t>8%  durch Psychotherapeuten 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Behandlung der Depression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e-DE" dirty="0" smtClean="0"/>
              <a:t>Allgemeinmediziner 35€/Quartal</a:t>
            </a:r>
          </a:p>
          <a:p>
            <a:r>
              <a:rPr lang="de-DE" dirty="0" smtClean="0"/>
              <a:t>Nervenärzte               50€/Quartal</a:t>
            </a:r>
          </a:p>
          <a:p>
            <a:r>
              <a:rPr lang="de-DE" dirty="0" smtClean="0"/>
              <a:t>Psychotherapeuten   Honorar je Std.</a:t>
            </a:r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Behandlungsrichtlinien: alle 14 Tage Termin, Einbeziehung der Familie</a:t>
            </a:r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Quelle: Kassenärztliche Vereinigung Nordrhein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Stationäre Behandlung der Depression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Verweildauer 1975                                   226 Tage</a:t>
            </a:r>
          </a:p>
          <a:p>
            <a:endParaRPr lang="de-DE" dirty="0" smtClean="0"/>
          </a:p>
          <a:p>
            <a:r>
              <a:rPr lang="de-DE" dirty="0" smtClean="0"/>
              <a:t>Verweildauer 2011                                      23 Tage</a:t>
            </a:r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endParaRPr lang="de-DE" dirty="0" smtClean="0"/>
          </a:p>
          <a:p>
            <a:r>
              <a:rPr lang="de-DE" dirty="0" smtClean="0"/>
              <a:t>Grafik nach Prof. Berger</a:t>
            </a:r>
            <a:endParaRPr lang="de-DE" dirty="0"/>
          </a:p>
        </p:txBody>
      </p:sp>
    </p:spTree>
  </p:cSld>
  <p:clrMapOvr>
    <a:masterClrMapping/>
  </p:clrMapOvr>
  <p:transition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de-DE" dirty="0" smtClean="0"/>
              <a:t>Die klassischen Diagnosegruppen</a:t>
            </a:r>
            <a:endParaRPr lang="de-DE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 smtClean="0"/>
              <a:t>Neurose</a:t>
            </a:r>
          </a:p>
          <a:p>
            <a:r>
              <a:rPr lang="de-DE" dirty="0" smtClean="0"/>
              <a:t>Psychose</a:t>
            </a:r>
          </a:p>
          <a:p>
            <a:r>
              <a:rPr lang="de-DE" dirty="0" smtClean="0"/>
              <a:t>Persönlichkeitsstörung</a:t>
            </a:r>
          </a:p>
          <a:p>
            <a:endParaRPr lang="de-DE" dirty="0"/>
          </a:p>
          <a:p>
            <a:pPr>
              <a:buNone/>
            </a:pPr>
            <a:r>
              <a:rPr lang="de-DE" dirty="0" smtClean="0"/>
              <a:t>Kriterien: </a:t>
            </a:r>
            <a:r>
              <a:rPr lang="de-DE" dirty="0" err="1" smtClean="0"/>
              <a:t>Bewußtsein</a:t>
            </a:r>
            <a:r>
              <a:rPr lang="de-DE" dirty="0" smtClean="0"/>
              <a:t> über Symptomatik</a:t>
            </a:r>
          </a:p>
          <a:p>
            <a:pPr>
              <a:buNone/>
            </a:pPr>
            <a:r>
              <a:rPr lang="de-DE" dirty="0"/>
              <a:t> </a:t>
            </a:r>
            <a:r>
              <a:rPr lang="de-DE" dirty="0" smtClean="0"/>
              <a:t>                 Realitätskontrolle</a:t>
            </a:r>
          </a:p>
          <a:p>
            <a:pPr>
              <a:buNone/>
            </a:pPr>
            <a:endParaRPr lang="de-DE" dirty="0" smtClean="0"/>
          </a:p>
          <a:p>
            <a:pPr>
              <a:buNone/>
            </a:pPr>
            <a:r>
              <a:rPr lang="de-DE" dirty="0" smtClean="0"/>
              <a:t>Hirnorganische Störungen</a:t>
            </a:r>
          </a:p>
          <a:p>
            <a:pPr>
              <a:buNone/>
            </a:pPr>
            <a:r>
              <a:rPr lang="de-DE" dirty="0" smtClean="0"/>
              <a:t>Sucht</a:t>
            </a:r>
            <a:endParaRPr lang="de-DE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de-DE" sz="3600" dirty="0" smtClean="0"/>
              <a:t>Neurose   Psychose    Persönlichkeitsstörung</a:t>
            </a:r>
            <a:br>
              <a:rPr lang="de-DE" sz="3600" dirty="0" smtClean="0"/>
            </a:br>
            <a:r>
              <a:rPr lang="de-DE" sz="3600" dirty="0" smtClean="0"/>
              <a:t>„</a:t>
            </a:r>
            <a:r>
              <a:rPr lang="de-DE" sz="2400" dirty="0" smtClean="0"/>
              <a:t>Auslaufmodell“    „Klassiker“                       „Resterampe“</a:t>
            </a:r>
            <a:endParaRPr lang="de-DE" sz="2400" dirty="0"/>
          </a:p>
        </p:txBody>
      </p:sp>
      <p:graphicFrame>
        <p:nvGraphicFramePr>
          <p:cNvPr id="4" name="Inhaltsplatzhalter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dissolv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Hyperion">
  <a:themeElements>
    <a:clrScheme name="Hyperion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Hyperion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Hyperio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472</Words>
  <Application>Microsoft Office PowerPoint</Application>
  <PresentationFormat>Bildschirmpräsentation (4:3)</PresentationFormat>
  <Paragraphs>120</Paragraphs>
  <Slides>19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19</vt:i4>
      </vt:variant>
    </vt:vector>
  </HeadingPairs>
  <TitlesOfParts>
    <vt:vector size="20" baseType="lpstr">
      <vt:lpstr>Hyperion</vt:lpstr>
      <vt:lpstr>Kleine psychiatrische Krankheitslehre</vt:lpstr>
      <vt:lpstr>Diagnosen unterliegen zeitlichem Wandel</vt:lpstr>
      <vt:lpstr>     </vt:lpstr>
      <vt:lpstr>Von der Krankheit zur Störung</vt:lpstr>
      <vt:lpstr>Behandlung der Depression</vt:lpstr>
      <vt:lpstr>Behandlung der Depression</vt:lpstr>
      <vt:lpstr>Stationäre Behandlung der Depression</vt:lpstr>
      <vt:lpstr>Die klassischen Diagnosegruppen</vt:lpstr>
      <vt:lpstr>Neurose   Psychose    Persönlichkeitsstörung „Auslaufmodell“    „Klassiker“                       „Resterampe“</vt:lpstr>
      <vt:lpstr>Zuordnung gemäß ICD 10</vt:lpstr>
      <vt:lpstr>Diagnosesysteme</vt:lpstr>
      <vt:lpstr>Psychose I</vt:lpstr>
      <vt:lpstr>Psychose II</vt:lpstr>
      <vt:lpstr>Persönlichkeitsstörung</vt:lpstr>
      <vt:lpstr>Clustereinteilung nach DSM IV</vt:lpstr>
      <vt:lpstr>Neurose</vt:lpstr>
      <vt:lpstr>Hirnorganische Störungen</vt:lpstr>
      <vt:lpstr>Sucht</vt:lpstr>
      <vt:lpstr>Depressives Syndrom-eigene Diagnose?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Kleine psychiatrische Krankheitslehre</dc:title>
  <dc:creator>Bernd Roggenwallner</dc:creator>
  <cp:lastModifiedBy>Bernd Roggenwallner</cp:lastModifiedBy>
  <cp:revision>21</cp:revision>
  <dcterms:created xsi:type="dcterms:W3CDTF">2010-10-16T19:47:47Z</dcterms:created>
  <dcterms:modified xsi:type="dcterms:W3CDTF">2013-09-05T10:00:26Z</dcterms:modified>
</cp:coreProperties>
</file>